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NanumGothicExtraBold"/>
      <p:bold r:id="rId31"/>
    </p:embeddedFont>
    <p:embeddedFont>
      <p:font typeface="Nanum Gothic"/>
      <p:regular r:id="rId32"/>
      <p:bold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anumGothicExtraBold-bold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NanumGothic-bold.fntdata"/><Relationship Id="rId10" Type="http://schemas.openxmlformats.org/officeDocument/2006/relationships/slide" Target="slides/slide3.xml"/><Relationship Id="rId32" Type="http://schemas.openxmlformats.org/officeDocument/2006/relationships/font" Target="fonts/NanumGothic-regular.fntdata"/><Relationship Id="rId13" Type="http://schemas.openxmlformats.org/officeDocument/2006/relationships/slide" Target="slides/slide6.xml"/><Relationship Id="rId35" Type="http://schemas.openxmlformats.org/officeDocument/2006/relationships/font" Target="fonts/RobotoMono-bold.fntdata"/><Relationship Id="rId12" Type="http://schemas.openxmlformats.org/officeDocument/2006/relationships/slide" Target="slides/slide5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8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137fa28e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137fa28e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fb44a90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g27fb44a9000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1035a007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2f1035a0079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1035a007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2f1035a0079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f1035a007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Mediapipe의 랜드마크 데이터에서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visibility (vis)</a:t>
            </a:r>
            <a:r>
              <a:rPr lang="ko">
                <a:solidFill>
                  <a:schemeClr val="dk1"/>
                </a:solidFill>
              </a:rPr>
              <a:t>는 다음과 같은 의미를 가집니다: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x</a:t>
            </a:r>
            <a:r>
              <a:rPr lang="ko">
                <a:solidFill>
                  <a:schemeClr val="dk1"/>
                </a:solidFill>
              </a:rPr>
              <a:t>: 이미지의 가로 방향 좌표입니다.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y</a:t>
            </a:r>
            <a:r>
              <a:rPr lang="ko">
                <a:solidFill>
                  <a:schemeClr val="dk1"/>
                </a:solidFill>
              </a:rPr>
              <a:t>: 이미지의 세로 방향 좌표입니다.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z</a:t>
            </a:r>
            <a:r>
              <a:rPr lang="ko">
                <a:solidFill>
                  <a:schemeClr val="dk1"/>
                </a:solidFill>
              </a:rPr>
              <a:t>: 깊이 좌표입니다. 카메라와의 거리 정보를 나타내며, 단위는 이미지의 크기에 따라 상대적인 값으로 제공됩니다. 깊이 좌표는 2D 이미지에서 3D 위치를 추정하는 데 사용됩니다. 값이 양수이면 카메라에서 멀어지는 방향을 의미하고, 음수이면 카메라에 가까워지는 방향을 의미합니다.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visibility (vis)</a:t>
            </a:r>
            <a:r>
              <a:rPr lang="ko">
                <a:solidFill>
                  <a:schemeClr val="dk1"/>
                </a:solidFill>
              </a:rPr>
              <a:t>: 랜드마크가 이미지에서 얼마나 잘 보이는지를 나타내는 값입니다.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값을 사용하여 랜드마크의 위치와 가시성을 나타냅니다.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일반적으로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r>
              <a:rPr lang="ko">
                <a:solidFill>
                  <a:schemeClr val="dk1"/>
                </a:solidFill>
              </a:rPr>
              <a:t> 좌표는 랜드마크의 위치를 나타내며, </a:t>
            </a:r>
            <a:r>
              <a:rPr lang="k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visibility</a:t>
            </a:r>
            <a:r>
              <a:rPr lang="ko">
                <a:solidFill>
                  <a:schemeClr val="dk1"/>
                </a:solidFill>
              </a:rPr>
              <a:t>는 해당 랜드마크가 이미지에서 얼마나 신뢰할 수 있는지를 나타냅니다.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2f1035a0079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fb56cec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27fb56cecf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137fa28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g2f137fa28e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f137fa28e7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2f137fa28e7_5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7fb56cec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27fb56cecf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137fa28e7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0" name="Google Shape;660;g2f137fa28e7_5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f137fa28e7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6" name="Google Shape;686;g2f137fa28e7_5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1035a0079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지난해 무인점포 신규 가맹점 수는 5년 사이 4.81배 늘었다. 카드 이용 건수와 이용 금액도 2019년 대비 각각 324%, 391% 불어났다. 2019년 수치를 100으로 놓고 연도별로 지수화한 데이터다. [출처:중앙일보] https://www.joongang.co.kr/article/25239170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182" name="Google Shape;182;g2f1035a0079_3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1035a0079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0" name="Google Shape;720;g2f1035a0079_3_3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f137fa28e7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7" name="Google Shape;747;g2f137fa28e7_4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f137fa28e7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g2f137fa28e7_4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f1035a0079_3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2f1035a0079_3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137fa28e7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지난해 무인점포 신규 가맹점 수는 5년 사이 4.81배 늘었다. 카드 이용 건수와 이용 금액도 2019년 대비 각각 324%, 391% 불어났다. 2019년 수치를 100으로 놓고 연도별로 지수화한 데이터다. [출처:중앙일보] https://www.joongang.co.kr/article/25239170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  <p:sp>
        <p:nvSpPr>
          <p:cNvPr id="214" name="Google Shape;214;g2f137fa28e7_4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1035a0079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2f1035a0079_3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1035a0079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2f1035a0079_3_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1035a0079_3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f1035a0079_3_2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fb44a900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27fb44a900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1035a007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2f1035a0079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1035a007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2f1035a0079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Google Shape;16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6.jp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13" Type="http://schemas.openxmlformats.org/officeDocument/2006/relationships/hyperlink" Target="http://drive.google.com/file/d/1-kfXz0Zq1uMmaNUOGGVvJeqObkjqBWEW/view" TargetMode="External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5" Type="http://schemas.openxmlformats.org/officeDocument/2006/relationships/hyperlink" Target="http://drive.google.com/file/d/1HRWhmU-c3J1PI-Y00yOnNGsHlLzzkkjj/view" TargetMode="External"/><Relationship Id="rId14" Type="http://schemas.openxmlformats.org/officeDocument/2006/relationships/image" Target="../media/image79.jpg"/><Relationship Id="rId16" Type="http://schemas.openxmlformats.org/officeDocument/2006/relationships/image" Target="../media/image71.jp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65.png"/><Relationship Id="rId13" Type="http://schemas.openxmlformats.org/officeDocument/2006/relationships/image" Target="../media/image38.pn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65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65.png"/><Relationship Id="rId13" Type="http://schemas.openxmlformats.org/officeDocument/2006/relationships/image" Target="../media/image69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65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65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65.png"/><Relationship Id="rId13" Type="http://schemas.openxmlformats.org/officeDocument/2006/relationships/image" Target="../media/image77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65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image" Target="../media/image65.png"/><Relationship Id="rId13" Type="http://schemas.openxmlformats.org/officeDocument/2006/relationships/image" Target="../media/image86.png"/><Relationship Id="rId1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3.png"/><Relationship Id="rId13" Type="http://schemas.openxmlformats.org/officeDocument/2006/relationships/image" Target="../media/image22.jpg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-WizpXZK4yAucGSwGHEOx-aEE8e2Mkof/view" TargetMode="External"/><Relationship Id="rId10" Type="http://schemas.openxmlformats.org/officeDocument/2006/relationships/image" Target="../media/image65.png"/><Relationship Id="rId13" Type="http://schemas.openxmlformats.org/officeDocument/2006/relationships/hyperlink" Target="http://drive.google.com/file/d/119jdnndmWMPqKT4jHA44lkoeQrQOkMxt/view" TargetMode="External"/><Relationship Id="rId12" Type="http://schemas.openxmlformats.org/officeDocument/2006/relationships/image" Target="../media/image7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5" Type="http://schemas.openxmlformats.org/officeDocument/2006/relationships/image" Target="../media/image38.png"/><Relationship Id="rId14" Type="http://schemas.openxmlformats.org/officeDocument/2006/relationships/image" Target="../media/image84.jp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3.png"/><Relationship Id="rId13" Type="http://schemas.openxmlformats.org/officeDocument/2006/relationships/image" Target="../media/image42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openxmlformats.org/officeDocument/2006/relationships/image" Target="../media/image6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aihub.or.kr/aihubdata/data/view.do?currMenu=115&amp;topMenu=100&amp;dataSetSn=71549" TargetMode="External"/><Relationship Id="rId4" Type="http://schemas.openxmlformats.org/officeDocument/2006/relationships/hyperlink" Target="https://www.aihub.or.kr/aihubdata/data/view.do?currMenu=115&amp;topMenu=100&amp;aihubDataSe=data&amp;dataSetSn=71550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jpg"/><Relationship Id="rId10" Type="http://schemas.openxmlformats.org/officeDocument/2006/relationships/image" Target="../media/image23.png"/><Relationship Id="rId1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13" Type="http://schemas.openxmlformats.org/officeDocument/2006/relationships/image" Target="../media/image38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openxmlformats.org/officeDocument/2006/relationships/image" Target="../media/image41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3.png"/><Relationship Id="rId13" Type="http://schemas.openxmlformats.org/officeDocument/2006/relationships/image" Target="../media/image42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5" Type="http://schemas.openxmlformats.org/officeDocument/2006/relationships/image" Target="../media/image62.png"/><Relationship Id="rId14" Type="http://schemas.openxmlformats.org/officeDocument/2006/relationships/image" Target="../media/image46.png"/><Relationship Id="rId16" Type="http://schemas.openxmlformats.org/officeDocument/2006/relationships/image" Target="../media/image57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3.png"/><Relationship Id="rId13" Type="http://schemas.openxmlformats.org/officeDocument/2006/relationships/image" Target="../media/image42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5" Type="http://schemas.openxmlformats.org/officeDocument/2006/relationships/image" Target="../media/image66.png"/><Relationship Id="rId14" Type="http://schemas.openxmlformats.org/officeDocument/2006/relationships/image" Target="../media/image62.png"/><Relationship Id="rId16" Type="http://schemas.openxmlformats.org/officeDocument/2006/relationships/image" Target="../media/image64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9.png"/><Relationship Id="rId13" Type="http://schemas.openxmlformats.org/officeDocument/2006/relationships/image" Target="../media/image42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5" Type="http://schemas.openxmlformats.org/officeDocument/2006/relationships/image" Target="../media/image62.png"/><Relationship Id="rId14" Type="http://schemas.openxmlformats.org/officeDocument/2006/relationships/image" Target="../media/image4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65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0" y="181975"/>
            <a:ext cx="3414467" cy="25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675" y="3165316"/>
            <a:ext cx="2793426" cy="17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50" y="2924750"/>
            <a:ext cx="3414475" cy="20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675" y="181975"/>
            <a:ext cx="2793424" cy="27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8450" y="181975"/>
            <a:ext cx="2060450" cy="2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7"/>
          <p:cNvSpPr txBox="1"/>
          <p:nvPr/>
        </p:nvSpPr>
        <p:spPr>
          <a:xfrm>
            <a:off x="6796900" y="4044575"/>
            <a:ext cx="24534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일상에서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마주할 수 있는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무인 매장들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90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6"/>
          <p:cNvSpPr txBox="1"/>
          <p:nvPr/>
        </p:nvSpPr>
        <p:spPr>
          <a:xfrm>
            <a:off x="246380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b="0" i="0" lang="ko" sz="800" u="none" cap="none" strike="noStrike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데이터 소개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6"/>
          <p:cNvSpPr txBox="1"/>
          <p:nvPr/>
        </p:nvSpPr>
        <p:spPr>
          <a:xfrm>
            <a:off x="2652700" y="898525"/>
            <a:ext cx="41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YOLO</a:t>
            </a: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v8 &amp; MediaPipe-문제해결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300">
              <a:solidFill>
                <a:srgbClr val="4166CC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441" name="Google Shape;441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300">
                <a:solidFill>
                  <a:srgbClr val="FFFFFF"/>
                </a:solidFill>
              </a:rPr>
              <a:t>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7102" y="3594100"/>
            <a:ext cx="21154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30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6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79276" y="3594100"/>
            <a:ext cx="21154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54700" y="2984500"/>
            <a:ext cx="2260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4965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563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028750" y="1514475"/>
            <a:ext cx="7092951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 txBox="1"/>
          <p:nvPr/>
        </p:nvSpPr>
        <p:spPr>
          <a:xfrm>
            <a:off x="1581200" y="1660525"/>
            <a:ext cx="59880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1: 사람을 너무 늦게 인식함</a:t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p46"/>
          <p:cNvSpPr txBox="1"/>
          <p:nvPr/>
        </p:nvSpPr>
        <p:spPr>
          <a:xfrm>
            <a:off x="766550" y="4293500"/>
            <a:ext cx="405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MediaPipe만 사용 시 13초 후 사람을 인식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46"/>
          <p:cNvSpPr txBox="1"/>
          <p:nvPr/>
        </p:nvSpPr>
        <p:spPr>
          <a:xfrm>
            <a:off x="4638225" y="4282100"/>
            <a:ext cx="423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YOLOv8 + MediaPipe 함께 사용 시 영상 시작과 동시에 인식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4" name="Google Shape;454;p46" title="SMA_theft_06.mp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6555" y="2132300"/>
            <a:ext cx="3741970" cy="20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6" title="processed_SMA_theft_06.mp4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93975" y="2132300"/>
            <a:ext cx="3686376" cy="20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모델학습2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825" y="548963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7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7"/>
          <p:cNvSpPr txBox="1"/>
          <p:nvPr/>
        </p:nvSpPr>
        <p:spPr>
          <a:xfrm>
            <a:off x="1581200" y="2102213"/>
            <a:ext cx="359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MediaPipe만 사용했을 때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7" name="Google Shape;477;p47"/>
          <p:cNvSpPr txBox="1"/>
          <p:nvPr/>
        </p:nvSpPr>
        <p:spPr>
          <a:xfrm>
            <a:off x="5703532" y="2072575"/>
            <a:ext cx="375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YOLOv8 + MediaPipe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8" name="Google Shape;478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2875" y="2426575"/>
            <a:ext cx="3368124" cy="205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76800" y="2426575"/>
            <a:ext cx="3368125" cy="2057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/>
          <p:nvPr/>
        </p:nvSpPr>
        <p:spPr>
          <a:xfrm>
            <a:off x="4254445" y="3353475"/>
            <a:ext cx="558900" cy="2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62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47"/>
          <p:cNvPicPr preferRelativeResize="0"/>
          <p:nvPr/>
        </p:nvPicPr>
        <p:blipFill rotWithShape="1">
          <a:blip r:embed="rId13">
            <a:alphaModFix amt="44000"/>
          </a:blip>
          <a:srcRect b="0" l="0" r="0" t="0"/>
          <a:stretch/>
        </p:blipFill>
        <p:spPr>
          <a:xfrm>
            <a:off x="1104950" y="1438275"/>
            <a:ext cx="7092951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7"/>
          <p:cNvSpPr txBox="1"/>
          <p:nvPr/>
        </p:nvSpPr>
        <p:spPr>
          <a:xfrm>
            <a:off x="1581200" y="1584325"/>
            <a:ext cx="59880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2: 키오스크를 사람이라고 인식함</a:t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3" name="Google Shape;483;p47"/>
          <p:cNvSpPr/>
          <p:nvPr/>
        </p:nvSpPr>
        <p:spPr>
          <a:xfrm>
            <a:off x="856125" y="3136900"/>
            <a:ext cx="1061700" cy="12150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7"/>
          <p:cNvSpPr/>
          <p:nvPr/>
        </p:nvSpPr>
        <p:spPr>
          <a:xfrm>
            <a:off x="7239500" y="2612900"/>
            <a:ext cx="412800" cy="986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2652700" y="898525"/>
            <a:ext cx="41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YOLOv8 &amp; MediaPipe-문제해결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300">
              <a:solidFill>
                <a:srgbClr val="4166CC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8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Data Split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02" name="Google Shape;502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8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 rotWithShape="1">
          <a:blip r:embed="rId11">
            <a:alphaModFix amt="50000"/>
          </a:blip>
          <a:srcRect b="0" l="0" r="0" t="0"/>
          <a:stretch/>
        </p:blipFill>
        <p:spPr>
          <a:xfrm>
            <a:off x="1568450" y="1568450"/>
            <a:ext cx="6178550" cy="13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8"/>
          <p:cNvSpPr txBox="1"/>
          <p:nvPr/>
        </p:nvSpPr>
        <p:spPr>
          <a:xfrm>
            <a:off x="2441600" y="1958200"/>
            <a:ext cx="4325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 Test Split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전 Train, Test Set을 </a:t>
            </a:r>
            <a:r>
              <a:rPr lang="ko" sz="12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8:2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split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568450" y="3010800"/>
            <a:ext cx="6178550" cy="13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8"/>
          <p:cNvSpPr txBox="1"/>
          <p:nvPr/>
        </p:nvSpPr>
        <p:spPr>
          <a:xfrm>
            <a:off x="584200" y="3572385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K-fold Cross Validation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1" name="Google Shape;511;p48"/>
          <p:cNvSpPr txBox="1"/>
          <p:nvPr/>
        </p:nvSpPr>
        <p:spPr>
          <a:xfrm>
            <a:off x="4354989" y="3295750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K-fold Cross Validation을 이용하여 (</a:t>
            </a:r>
            <a:r>
              <a:rPr lang="ko" sz="12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cv=5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Train Set을 다시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Train, Validation Set으로 나눔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9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25" y="520975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9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Landmark 저장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28" name="Google Shape;528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9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9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9"/>
          <p:cNvSpPr txBox="1"/>
          <p:nvPr/>
        </p:nvSpPr>
        <p:spPr>
          <a:xfrm>
            <a:off x="5833750" y="3052630"/>
            <a:ext cx="60453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(x, y), (x, y, z), (x, y, vis),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(x, y, z, vis) 등 다양한 LandMark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조합을 고려한 결과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(x, y, z)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 가장 우수한 성능을 보임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4" name="Google Shape;534;p49"/>
          <p:cNvSpPr txBox="1"/>
          <p:nvPr/>
        </p:nvSpPr>
        <p:spPr>
          <a:xfrm>
            <a:off x="94650" y="4219207"/>
            <a:ext cx="604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CSV 파일</a:t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5" name="Google Shape;535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400" y="1709125"/>
            <a:ext cx="5173350" cy="2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/>
        </p:nvSpPr>
        <p:spPr>
          <a:xfrm>
            <a:off x="5747125" y="1802100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 좌표: 가로 방향 좌표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 좌표: 세로 방향 좌표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z 좌표: 깊이 좌표 (카메라와의 거리)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vis: 랜드마크의 가시성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25" y="520975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LSTM 초기 모델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53" name="Google Shape;553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0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0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7212" y="1579475"/>
            <a:ext cx="2498124" cy="191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6400" y="1549775"/>
            <a:ext cx="2498124" cy="20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95600" y="1495175"/>
            <a:ext cx="2615300" cy="236244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0"/>
          <p:cNvSpPr txBox="1"/>
          <p:nvPr/>
        </p:nvSpPr>
        <p:spPr>
          <a:xfrm>
            <a:off x="1758950" y="384157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Validation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62.80%</a:t>
            </a:r>
            <a:endParaRPr b="1"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77.14%</a:t>
            </a:r>
            <a:endParaRPr b="1" sz="1100"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2" name="Google Shape;562;p50"/>
          <p:cNvSpPr/>
          <p:nvPr/>
        </p:nvSpPr>
        <p:spPr>
          <a:xfrm>
            <a:off x="6791275" y="3218350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0"/>
          <p:cNvSpPr/>
          <p:nvPr/>
        </p:nvSpPr>
        <p:spPr>
          <a:xfrm>
            <a:off x="6084400" y="2516775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0"/>
          <p:cNvSpPr/>
          <p:nvPr/>
        </p:nvSpPr>
        <p:spPr>
          <a:xfrm>
            <a:off x="7512050" y="2516775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6791275" y="1840775"/>
            <a:ext cx="444600" cy="214200"/>
          </a:xfrm>
          <a:prstGeom prst="rect">
            <a:avLst/>
          </a:prstGeom>
          <a:solidFill>
            <a:srgbClr val="DDE4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0"/>
          <p:cNvSpPr/>
          <p:nvPr/>
        </p:nvSpPr>
        <p:spPr>
          <a:xfrm>
            <a:off x="6084400" y="3218350"/>
            <a:ext cx="444600" cy="214200"/>
          </a:xfrm>
          <a:prstGeom prst="rect">
            <a:avLst/>
          </a:prstGeom>
          <a:solidFill>
            <a:srgbClr val="DDE4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0"/>
          <p:cNvSpPr/>
          <p:nvPr/>
        </p:nvSpPr>
        <p:spPr>
          <a:xfrm>
            <a:off x="6798225" y="2529563"/>
            <a:ext cx="444600" cy="214200"/>
          </a:xfrm>
          <a:prstGeom prst="rect">
            <a:avLst/>
          </a:prstGeom>
          <a:solidFill>
            <a:srgbClr val="2931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0"/>
          <p:cNvSpPr/>
          <p:nvPr/>
        </p:nvSpPr>
        <p:spPr>
          <a:xfrm>
            <a:off x="7498150" y="3218338"/>
            <a:ext cx="444600" cy="214200"/>
          </a:xfrm>
          <a:prstGeom prst="rect">
            <a:avLst/>
          </a:prstGeom>
          <a:solidFill>
            <a:srgbClr val="3B49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0"/>
          <p:cNvSpPr/>
          <p:nvPr/>
        </p:nvSpPr>
        <p:spPr>
          <a:xfrm>
            <a:off x="7498150" y="1837075"/>
            <a:ext cx="444600" cy="214200"/>
          </a:xfrm>
          <a:prstGeom prst="rect">
            <a:avLst/>
          </a:prstGeom>
          <a:solidFill>
            <a:srgbClr val="B8C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0"/>
          <p:cNvSpPr/>
          <p:nvPr/>
        </p:nvSpPr>
        <p:spPr>
          <a:xfrm>
            <a:off x="6084400" y="1815200"/>
            <a:ext cx="444600" cy="214200"/>
          </a:xfrm>
          <a:prstGeom prst="rect">
            <a:avLst/>
          </a:prstGeom>
          <a:solidFill>
            <a:srgbClr val="89A2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1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1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 증강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87" name="Google Shape;587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1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1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1"/>
          <p:cNvPicPr preferRelativeResize="0"/>
          <p:nvPr/>
        </p:nvPicPr>
        <p:blipFill rotWithShape="1">
          <a:blip r:embed="rId11">
            <a:alphaModFix amt="50000"/>
          </a:blip>
          <a:srcRect b="0" l="0" r="0" t="0"/>
          <a:stretch/>
        </p:blipFill>
        <p:spPr>
          <a:xfrm>
            <a:off x="1568450" y="4174275"/>
            <a:ext cx="61785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1"/>
          <p:cNvSpPr txBox="1"/>
          <p:nvPr/>
        </p:nvSpPr>
        <p:spPr>
          <a:xfrm>
            <a:off x="4420239" y="3820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4" name="Google Shape;594;p51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568450" y="1673200"/>
            <a:ext cx="6178550" cy="23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1"/>
          <p:cNvSpPr txBox="1"/>
          <p:nvPr/>
        </p:nvSpPr>
        <p:spPr>
          <a:xfrm>
            <a:off x="1860650" y="1413154"/>
            <a:ext cx="60453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Train Set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에만 데이터를 증강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x, z 좌표 반전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 좌표는 좌우 대칭, z 좌표는 깊이 반전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노이즈 추가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평균이 0이고 표준편차가 0.1인 정규분포에서, 무작위 값을 추출하여 더함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무작위 시프트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좌표 값에 -0.01에서 0.01 사이의 무작위 값을 더함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1549400" y="4272700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일반화 성능 향상을 목표로 함</a:t>
            </a:r>
            <a:endParaRPr b="0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2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2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하이퍼파라미터 튜닝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613" name="Google Shape;613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2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2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2"/>
          <p:cNvPicPr preferRelativeResize="0"/>
          <p:nvPr/>
        </p:nvPicPr>
        <p:blipFill rotWithShape="1">
          <a:blip r:embed="rId11">
            <a:alphaModFix amt="50000"/>
          </a:blip>
          <a:srcRect b="0" l="0" r="0" t="0"/>
          <a:stretch/>
        </p:blipFill>
        <p:spPr>
          <a:xfrm>
            <a:off x="1580363" y="3652450"/>
            <a:ext cx="6178550" cy="6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2"/>
          <p:cNvSpPr txBox="1"/>
          <p:nvPr/>
        </p:nvSpPr>
        <p:spPr>
          <a:xfrm>
            <a:off x="4420239" y="3820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0" name="Google Shape;620;p52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568450" y="1673200"/>
            <a:ext cx="6178550" cy="18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2"/>
          <p:cNvSpPr txBox="1"/>
          <p:nvPr/>
        </p:nvSpPr>
        <p:spPr>
          <a:xfrm>
            <a:off x="1860650" y="1413150"/>
            <a:ext cx="6045300" cy="21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2" name="Google Shape;622;p52"/>
          <p:cNvSpPr txBox="1"/>
          <p:nvPr/>
        </p:nvSpPr>
        <p:spPr>
          <a:xfrm>
            <a:off x="1758950" y="1866800"/>
            <a:ext cx="331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learning_rate: 0.01, 0.001, 0.0001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batch_size: 16, 32, 64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num_epochs: 50, 100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hidden_size: 64, 128, 256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num_layers: 2, 3, 4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dropout: 0.2, 0.3, 0.5, 0.7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3" name="Google Shape;623;p52"/>
          <p:cNvSpPr txBox="1"/>
          <p:nvPr/>
        </p:nvSpPr>
        <p:spPr>
          <a:xfrm>
            <a:off x="1549338" y="3667700"/>
            <a:ext cx="6045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최적 파라미터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learning_Rate:0.001, batch_size:16, num_epochs:100, 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hidden_size:256, num_layers:2, dropout:0.3</a:t>
            </a:r>
            <a:endParaRPr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3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25" y="520975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3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LSTM 두 번째 모델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r>
              <a:rPr lang="ko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0" name="Google Shape;640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3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3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3"/>
          <p:cNvSpPr txBox="1"/>
          <p:nvPr/>
        </p:nvSpPr>
        <p:spPr>
          <a:xfrm>
            <a:off x="1758950" y="384157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Validation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73.79%</a:t>
            </a:r>
            <a:endParaRPr b="1"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80.00%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6" name="Google Shape;646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0350" y="1588463"/>
            <a:ext cx="2505501" cy="19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74011" y="1508580"/>
            <a:ext cx="2505500" cy="205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49275" y="1521475"/>
            <a:ext cx="2666600" cy="2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3"/>
          <p:cNvSpPr/>
          <p:nvPr/>
        </p:nvSpPr>
        <p:spPr>
          <a:xfrm>
            <a:off x="6070292" y="1862665"/>
            <a:ext cx="444600" cy="214200"/>
          </a:xfrm>
          <a:prstGeom prst="rect">
            <a:avLst/>
          </a:prstGeom>
          <a:solidFill>
            <a:srgbClr val="2946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3"/>
          <p:cNvSpPr/>
          <p:nvPr/>
        </p:nvSpPr>
        <p:spPr>
          <a:xfrm>
            <a:off x="6805700" y="1862663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3"/>
          <p:cNvSpPr/>
          <p:nvPr/>
        </p:nvSpPr>
        <p:spPr>
          <a:xfrm>
            <a:off x="7509600" y="1862663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3"/>
          <p:cNvSpPr/>
          <p:nvPr/>
        </p:nvSpPr>
        <p:spPr>
          <a:xfrm>
            <a:off x="6070300" y="2567938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3"/>
          <p:cNvSpPr/>
          <p:nvPr/>
        </p:nvSpPr>
        <p:spPr>
          <a:xfrm>
            <a:off x="7509600" y="2567938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3"/>
          <p:cNvSpPr/>
          <p:nvPr/>
        </p:nvSpPr>
        <p:spPr>
          <a:xfrm>
            <a:off x="6805700" y="3237713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3"/>
          <p:cNvSpPr/>
          <p:nvPr/>
        </p:nvSpPr>
        <p:spPr>
          <a:xfrm>
            <a:off x="6805700" y="2550188"/>
            <a:ext cx="444600" cy="214200"/>
          </a:xfrm>
          <a:prstGeom prst="rect">
            <a:avLst/>
          </a:prstGeom>
          <a:solidFill>
            <a:srgbClr val="152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3"/>
          <p:cNvSpPr/>
          <p:nvPr/>
        </p:nvSpPr>
        <p:spPr>
          <a:xfrm>
            <a:off x="6070300" y="3237713"/>
            <a:ext cx="444600" cy="214200"/>
          </a:xfrm>
          <a:prstGeom prst="rect">
            <a:avLst/>
          </a:prstGeom>
          <a:solidFill>
            <a:srgbClr val="93B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3"/>
          <p:cNvSpPr/>
          <p:nvPr/>
        </p:nvSpPr>
        <p:spPr>
          <a:xfrm>
            <a:off x="7509600" y="3273213"/>
            <a:ext cx="444600" cy="214200"/>
          </a:xfrm>
          <a:prstGeom prst="rect">
            <a:avLst/>
          </a:prstGeom>
          <a:solidFill>
            <a:srgbClr val="618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4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4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오버피팅 방지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674" name="Google Shape;674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4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4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4"/>
          <p:cNvSpPr txBox="1"/>
          <p:nvPr/>
        </p:nvSpPr>
        <p:spPr>
          <a:xfrm>
            <a:off x="4420239" y="3820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0" name="Google Shape;680;p54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568450" y="1749400"/>
            <a:ext cx="6178550" cy="1847913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4"/>
          <p:cNvSpPr txBox="1"/>
          <p:nvPr/>
        </p:nvSpPr>
        <p:spPr>
          <a:xfrm>
            <a:off x="1860650" y="1336954"/>
            <a:ext cx="60453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양방형 LSTM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시퀀스를 양쪽 방향으로 처리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배치 정규화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배치마다 평균과 표준편차를 이용하여 데이터를 정규화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학습률 스케일링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과정에서 학습률을 동적으로 조절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2" name="Google Shape;682;p54"/>
          <p:cNvPicPr preferRelativeResize="0"/>
          <p:nvPr/>
        </p:nvPicPr>
        <p:blipFill rotWithShape="1">
          <a:blip r:embed="rId12">
            <a:alphaModFix amt="50000"/>
          </a:blip>
          <a:srcRect b="0" l="0" r="0" t="0"/>
          <a:stretch/>
        </p:blipFill>
        <p:spPr>
          <a:xfrm>
            <a:off x="1580375" y="3659475"/>
            <a:ext cx="6178550" cy="6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4"/>
          <p:cNvSpPr txBox="1"/>
          <p:nvPr/>
        </p:nvSpPr>
        <p:spPr>
          <a:xfrm>
            <a:off x="1549338" y="3743900"/>
            <a:ext cx="6045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최적 파라미터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learning_Rate:0.0000275, batch_size:32,  num_epochs: 250, 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    hidden_size: 256, num_layers: 2, dropout: 0.2</a:t>
            </a:r>
            <a:endParaRPr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5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25" y="520975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5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4166CC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LSTM 최종 모델</a:t>
            </a:r>
            <a:r>
              <a:rPr lang="ko" sz="2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 </a:t>
            </a:r>
            <a:endParaRPr sz="2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00" name="Google Shape;700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5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5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5"/>
          <p:cNvSpPr txBox="1"/>
          <p:nvPr/>
        </p:nvSpPr>
        <p:spPr>
          <a:xfrm>
            <a:off x="1758950" y="376537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Validation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85.52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endParaRPr b="1"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 Accuracy: 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91.43</a:t>
            </a:r>
            <a:r>
              <a:rPr b="1"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6" name="Google Shape;706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887" y="1745488"/>
            <a:ext cx="2604775" cy="15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2625" y="1777425"/>
            <a:ext cx="2585200" cy="15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77775" y="1484575"/>
            <a:ext cx="2585201" cy="232336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5"/>
          <p:cNvSpPr/>
          <p:nvPr/>
        </p:nvSpPr>
        <p:spPr>
          <a:xfrm>
            <a:off x="6170950" y="1839475"/>
            <a:ext cx="444600" cy="214200"/>
          </a:xfrm>
          <a:prstGeom prst="rect">
            <a:avLst/>
          </a:prstGeom>
          <a:solidFill>
            <a:srgbClr val="2A5A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5"/>
          <p:cNvSpPr/>
          <p:nvPr/>
        </p:nvSpPr>
        <p:spPr>
          <a:xfrm>
            <a:off x="6861700" y="2491300"/>
            <a:ext cx="444600" cy="214200"/>
          </a:xfrm>
          <a:prstGeom prst="rect">
            <a:avLst/>
          </a:prstGeom>
          <a:solidFill>
            <a:srgbClr val="2A5A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55"/>
          <p:cNvSpPr/>
          <p:nvPr/>
        </p:nvSpPr>
        <p:spPr>
          <a:xfrm>
            <a:off x="7556400" y="3169075"/>
            <a:ext cx="444600" cy="214200"/>
          </a:xfrm>
          <a:prstGeom prst="rect">
            <a:avLst/>
          </a:prstGeom>
          <a:solidFill>
            <a:srgbClr val="152F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5"/>
          <p:cNvSpPr/>
          <p:nvPr/>
        </p:nvSpPr>
        <p:spPr>
          <a:xfrm>
            <a:off x="6170950" y="2521550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5"/>
          <p:cNvSpPr/>
          <p:nvPr/>
        </p:nvSpPr>
        <p:spPr>
          <a:xfrm>
            <a:off x="6170950" y="3169075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5"/>
          <p:cNvSpPr/>
          <p:nvPr/>
        </p:nvSpPr>
        <p:spPr>
          <a:xfrm>
            <a:off x="6861700" y="1824350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55"/>
          <p:cNvSpPr/>
          <p:nvPr/>
        </p:nvSpPr>
        <p:spPr>
          <a:xfrm>
            <a:off x="7552450" y="1820017"/>
            <a:ext cx="444600" cy="214200"/>
          </a:xfrm>
          <a:prstGeom prst="rect">
            <a:avLst/>
          </a:prstGeom>
          <a:solidFill>
            <a:srgbClr val="E9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5"/>
          <p:cNvSpPr/>
          <p:nvPr/>
        </p:nvSpPr>
        <p:spPr>
          <a:xfrm>
            <a:off x="6863675" y="3169075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5"/>
          <p:cNvSpPr/>
          <p:nvPr/>
        </p:nvSpPr>
        <p:spPr>
          <a:xfrm>
            <a:off x="7552450" y="2494550"/>
            <a:ext cx="444600" cy="214200"/>
          </a:xfrm>
          <a:prstGeom prst="rect">
            <a:avLst/>
          </a:prstGeom>
          <a:solidFill>
            <a:srgbClr val="F8F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4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 txBox="1"/>
          <p:nvPr/>
        </p:nvSpPr>
        <p:spPr>
          <a:xfrm>
            <a:off x="7683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0" i="0" lang="ko" sz="800" u="none" cap="none" strike="noStrike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프로젝트 선정 배경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sz="2300" u="none" cap="none" strike="noStrike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선정 배경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8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8"/>
          <p:cNvSpPr txBox="1"/>
          <p:nvPr/>
        </p:nvSpPr>
        <p:spPr>
          <a:xfrm>
            <a:off x="1993900" y="1879600"/>
            <a:ext cx="535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254250"/>
            <a:ext cx="629284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844800"/>
            <a:ext cx="629284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8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085850" y="1568450"/>
            <a:ext cx="34988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8"/>
          <p:cNvSpPr txBox="1"/>
          <p:nvPr/>
        </p:nvSpPr>
        <p:spPr>
          <a:xfrm>
            <a:off x="1031075" y="4024325"/>
            <a:ext cx="3372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신규 가맹점 수와 카드 이용 금액이</a:t>
            </a:r>
            <a:endParaRPr b="0" i="0" sz="10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5년 사이 4.81배 증가</a:t>
            </a:r>
            <a:endParaRPr b="0" i="0" sz="10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1517650" y="1733550"/>
            <a:ext cx="2628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무인매장의 성장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38"/>
          <p:cNvSpPr txBox="1"/>
          <p:nvPr/>
        </p:nvSpPr>
        <p:spPr>
          <a:xfrm>
            <a:off x="1583075" y="2057488"/>
            <a:ext cx="23949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2019년 수치를 100으로 놓고 지수화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5264150" y="4019550"/>
            <a:ext cx="2921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무인 아이스크림 판매점, 무인 반려동물용품 판매점,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무인 문구점과 세탁소, 무인 카페 등이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2019년 대비 폭발적인 성장을 보여줌</a:t>
            </a:r>
            <a:endParaRPr b="0" i="0" sz="900" u="none" cap="none" strike="noStrike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38"/>
          <p:cNvSpPr txBox="1"/>
          <p:nvPr/>
        </p:nvSpPr>
        <p:spPr>
          <a:xfrm>
            <a:off x="5245100" y="1733550"/>
            <a:ext cx="2628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무인매장의 </a:t>
            </a:r>
            <a:r>
              <a:rPr b="1" lang="ko" sz="12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이용 추이 및 매출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8" name="Google Shape;208;p38"/>
          <p:cNvPicPr preferRelativeResize="0"/>
          <p:nvPr/>
        </p:nvPicPr>
        <p:blipFill rotWithShape="1">
          <a:blip r:embed="rId12">
            <a:alphaModFix/>
          </a:blip>
          <a:srcRect b="9713" l="0" r="0" t="20845"/>
          <a:stretch/>
        </p:blipFill>
        <p:spPr>
          <a:xfrm>
            <a:off x="1576888" y="2169561"/>
            <a:ext cx="2516776" cy="1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 txBox="1"/>
          <p:nvPr/>
        </p:nvSpPr>
        <p:spPr>
          <a:xfrm>
            <a:off x="7582000" y="4381500"/>
            <a:ext cx="1447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중앙일보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13">
            <a:alphaModFix/>
          </a:blip>
          <a:srcRect b="8030" l="0" r="3260" t="28388"/>
          <a:stretch/>
        </p:blipFill>
        <p:spPr>
          <a:xfrm>
            <a:off x="5311000" y="2226675"/>
            <a:ext cx="2392529" cy="16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/>
        </p:nvSpPr>
        <p:spPr>
          <a:xfrm>
            <a:off x="5311000" y="2057500"/>
            <a:ext cx="30102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2019년 수치를</a:t>
            </a:r>
            <a:r>
              <a:rPr b="0" i="0" lang="ko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100으로 놓고 지수화</a:t>
            </a:r>
            <a:r>
              <a:rPr lang="ko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(반려동물용품은 2020년)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5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96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6"/>
          <p:cNvSpPr txBox="1"/>
          <p:nvPr/>
        </p:nvSpPr>
        <p:spPr>
          <a:xfrm>
            <a:off x="490855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모델 평가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6"/>
          <p:cNvSpPr txBox="1"/>
          <p:nvPr/>
        </p:nvSpPr>
        <p:spPr>
          <a:xfrm>
            <a:off x="2688322" y="1086381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모델 평가-LSTM 라벨링 테스트</a:t>
            </a:r>
            <a:endParaRPr i="0" sz="2300" u="none" cap="none" strike="noStrike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2300" u="none" cap="none" strike="noStrike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34" name="Google Shape;734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6"/>
          <p:cNvSpPr txBox="1"/>
          <p:nvPr/>
        </p:nvSpPr>
        <p:spPr>
          <a:xfrm>
            <a:off x="1917700" y="98425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6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6" title="processed_SMA_broken_17_throw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0400" y="2212396"/>
            <a:ext cx="3875923" cy="218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6" title="processed_SMB_theft_30_bag.mp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09317" y="2212396"/>
            <a:ext cx="3875909" cy="218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6"/>
          <p:cNvPicPr preferRelativeResize="0"/>
          <p:nvPr/>
        </p:nvPicPr>
        <p:blipFill rotWithShape="1">
          <a:blip r:embed="rId15">
            <a:alphaModFix amt="44000"/>
          </a:blip>
          <a:srcRect b="0" l="0" r="0" t="0"/>
          <a:stretch/>
        </p:blipFill>
        <p:spPr>
          <a:xfrm>
            <a:off x="1028750" y="1514475"/>
            <a:ext cx="7092951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6"/>
          <p:cNvSpPr txBox="1"/>
          <p:nvPr/>
        </p:nvSpPr>
        <p:spPr>
          <a:xfrm>
            <a:off x="2113025" y="1681188"/>
            <a:ext cx="59880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845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3063CF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모델을 Test Set의 Landmark CSV 파일에 적용하여 </a:t>
            </a:r>
            <a:r>
              <a:rPr lang="ko" sz="1100">
                <a:solidFill>
                  <a:srgbClr val="3063CF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최종 예측 라벨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을 도출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3063CF"/>
              </a:buClr>
              <a:buSzPts val="1100"/>
              <a:buFont typeface="Nanum Gothic"/>
              <a:buChar char="●"/>
            </a:pP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</a:t>
            </a:r>
            <a:r>
              <a:rPr lang="ko" sz="1100">
                <a:solidFill>
                  <a:srgbClr val="3063CF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라벨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과 </a:t>
            </a:r>
            <a:r>
              <a:rPr lang="ko" sz="1100">
                <a:solidFill>
                  <a:srgbClr val="3063CF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예측 확률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을 영상에 고정하여 시각화</a:t>
            </a:r>
            <a:endParaRPr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3" name="Google Shape;743;p56"/>
          <p:cNvSpPr txBox="1"/>
          <p:nvPr/>
        </p:nvSpPr>
        <p:spPr>
          <a:xfrm>
            <a:off x="766550" y="4369700"/>
            <a:ext cx="405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Broken(파손)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4" name="Google Shape;744;p56"/>
          <p:cNvSpPr txBox="1"/>
          <p:nvPr/>
        </p:nvSpPr>
        <p:spPr>
          <a:xfrm>
            <a:off x="4638225" y="4358300"/>
            <a:ext cx="423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Theft(절도)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5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96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7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기대 효과 및 개선 방안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60" name="Google Shape;760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7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300">
                <a:solidFill>
                  <a:srgbClr val="FFFFFF"/>
                </a:solidFill>
              </a:rPr>
              <a:t>6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7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7"/>
          <p:cNvSpPr txBox="1"/>
          <p:nvPr/>
        </p:nvSpPr>
        <p:spPr>
          <a:xfrm>
            <a:off x="4019550" y="2806700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57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143000" y="1625600"/>
            <a:ext cx="3048000" cy="220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7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기대 효과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7"/>
          <p:cNvSpPr txBox="1"/>
          <p:nvPr/>
        </p:nvSpPr>
        <p:spPr>
          <a:xfrm>
            <a:off x="1587475" y="2836475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현재는 무인매장 관리자가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CCTV 전체를 들여다보고 있음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지금까지의 분석을 통해서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이미 기록된 영상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대해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 행동 분류를 자동화할 수 있음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2" name="Google Shape;772;p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7"/>
          <p:cNvPicPr preferRelativeResize="0"/>
          <p:nvPr/>
        </p:nvPicPr>
        <p:blipFill rotWithShape="1">
          <a:blip r:embed="rId14">
            <a:alphaModFix amt="44000"/>
          </a:blip>
          <a:srcRect b="0" l="0" r="0" t="0"/>
          <a:stretch/>
        </p:blipFill>
        <p:spPr>
          <a:xfrm>
            <a:off x="4953000" y="1625600"/>
            <a:ext cx="3048000" cy="27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7"/>
          <p:cNvSpPr txBox="1"/>
          <p:nvPr/>
        </p:nvSpPr>
        <p:spPr>
          <a:xfrm>
            <a:off x="5391150" y="3219413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Flask를 이용한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실시간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동영상 탐지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CCTV 영상을 스트리밍하며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실시간으로 Landmark 추출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LSTM 모델로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즉시 이상행동을 탐지하고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관리자에게 </a:t>
            </a: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알림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보냄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sz="1100">
              <a:solidFill>
                <a:srgbClr val="2D2D2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6" name="Google Shape;776;p57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3567D3"/>
                </a:solidFill>
              </a:rPr>
              <a:t>개선 방안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7"/>
          <p:cNvSpPr txBox="1"/>
          <p:nvPr/>
        </p:nvSpPr>
        <p:spPr>
          <a:xfrm>
            <a:off x="49085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모델 평가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9FF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9550" y="-520700"/>
            <a:ext cx="9423399" cy="36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100" y="781050"/>
            <a:ext cx="7035801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8"/>
          <p:cNvSpPr txBox="1"/>
          <p:nvPr/>
        </p:nvSpPr>
        <p:spPr>
          <a:xfrm>
            <a:off x="1949375" y="2140050"/>
            <a:ext cx="5238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Thank You</a:t>
            </a:r>
            <a:endParaRPr i="0" sz="4600" u="none" cap="none" strike="noStrike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85" name="Google Shape;785;p58"/>
          <p:cNvSpPr txBox="1"/>
          <p:nvPr/>
        </p:nvSpPr>
        <p:spPr>
          <a:xfrm>
            <a:off x="2403600" y="3337350"/>
            <a:ext cx="43857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86" name="Google Shape;78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39999">
            <a:off x="5251450" y="2724150"/>
            <a:ext cx="177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585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8"/>
          <p:cNvSpPr txBox="1"/>
          <p:nvPr/>
        </p:nvSpPr>
        <p:spPr>
          <a:xfrm>
            <a:off x="233045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발표일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8"/>
          <p:cNvSpPr txBox="1"/>
          <p:nvPr/>
        </p:nvSpPr>
        <p:spPr>
          <a:xfrm>
            <a:off x="2908300" y="4565650"/>
            <a:ext cx="654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2024.0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08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0" name="Google Shape;790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337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8"/>
          <p:cNvSpPr txBox="1"/>
          <p:nvPr/>
        </p:nvSpPr>
        <p:spPr>
          <a:xfrm>
            <a:off x="405797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8"/>
          <p:cNvSpPr txBox="1"/>
          <p:nvPr/>
        </p:nvSpPr>
        <p:spPr>
          <a:xfrm>
            <a:off x="4635838" y="4565650"/>
            <a:ext cx="3840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1조: 강민지, 김예림, 김이영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3" name="Google Shape;793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0650" y="4914900"/>
            <a:ext cx="9378948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3075" y="748625"/>
            <a:ext cx="1661626" cy="16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출처</a:t>
            </a:r>
            <a:endParaRPr/>
          </a:p>
        </p:txBody>
      </p:sp>
      <p:sp>
        <p:nvSpPr>
          <p:cNvPr id="800" name="Google Shape;80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데이터셋: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9FBFC"/>
                </a:highlight>
                <a:latin typeface="Dotum"/>
                <a:ea typeface="Dotum"/>
                <a:cs typeface="Dotum"/>
                <a:sym typeface="Dotum"/>
              </a:rPr>
              <a:t>실내(편의점, 매장) 사람 구매행동 데이터</a:t>
            </a:r>
            <a:endParaRPr b="1" sz="1300">
              <a:solidFill>
                <a:schemeClr val="dk1"/>
              </a:solidFill>
              <a:highlight>
                <a:srgbClr val="F9FBFC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800"/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https://www.aihub.or.kr/aihubdata/data/view.do?currMenu=115&amp;topMenu=100&amp;dataSetSn=71549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9FBFC"/>
                </a:highlight>
                <a:latin typeface="Dotum"/>
                <a:ea typeface="Dotum"/>
                <a:cs typeface="Dotum"/>
                <a:sym typeface="Dotum"/>
              </a:rPr>
              <a:t>실내(편의점, 매장) 사람 이상행동 데이터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800"/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https://www.aihub.or.kr/aihubdata/data/view.do?currMenu=115&amp;topMenu=100&amp;aihubDataSe=data&amp;dataSetSn=71550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1200"/>
              </a:spcAft>
              <a:buSzPts val="1800"/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&lt;a href="https://www.flaticon.com/kr/free-icons/-" title="보안 카메라 아이콘"&gt;보안 카메라 아이콘 제작자: Amethyst prime - Flaticon&lt;/a&gt;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4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/>
        </p:nvSpPr>
        <p:spPr>
          <a:xfrm>
            <a:off x="7683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0" i="0" lang="ko" sz="800" u="none" cap="none" strike="noStrike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프로젝트 선정 배경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sz="2300" u="none" cap="none" strike="noStrike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선정 배경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9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1993900" y="1879600"/>
            <a:ext cx="535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254250"/>
            <a:ext cx="629284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400" y="2844800"/>
            <a:ext cx="629284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 txBox="1"/>
          <p:nvPr/>
        </p:nvSpPr>
        <p:spPr>
          <a:xfrm>
            <a:off x="1583075" y="2057488"/>
            <a:ext cx="23949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4946650" y="2101950"/>
            <a:ext cx="2921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12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무인 매장의 절도 건수</a:t>
            </a:r>
            <a:endParaRPr b="1"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(출처: 경찰청)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1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2021년: 월 평균 351건</a:t>
            </a:r>
            <a:endParaRPr sz="11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1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2022년 1-6월: 월 평균 471건</a:t>
            </a:r>
            <a:endParaRPr sz="11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1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전년 대비 34% 증가</a:t>
            </a:r>
            <a:endParaRPr sz="11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12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무인 매장의 범죄 유형</a:t>
            </a:r>
            <a:endParaRPr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(출처: 한국형사·법무정책연구원)</a:t>
            </a:r>
            <a:endParaRPr sz="9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2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1위: 절도</a:t>
            </a:r>
            <a:endParaRPr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200">
                <a:solidFill>
                  <a:srgbClr val="787878"/>
                </a:solidFill>
                <a:latin typeface="Nanum Gothic"/>
                <a:ea typeface="Nanum Gothic"/>
                <a:cs typeface="Nanum Gothic"/>
                <a:sym typeface="Nanum Gothic"/>
              </a:rPr>
              <a:t>2위: 손괴 (키오스크 파괴 등)</a:t>
            </a:r>
            <a:endParaRPr sz="1200">
              <a:solidFill>
                <a:srgbClr val="78787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5092700" y="1733550"/>
            <a:ext cx="2628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무인매장의 </a:t>
            </a:r>
            <a:r>
              <a:rPr b="1" lang="ko" sz="1200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범죄</a:t>
            </a:r>
            <a:r>
              <a:rPr b="1" i="0" lang="ko" sz="1200" u="none" cap="none" strike="noStrike">
                <a:solidFill>
                  <a:srgbClr val="3567D3"/>
                </a:solidFill>
                <a:latin typeface="Nanum Gothic"/>
                <a:ea typeface="Nanum Gothic"/>
                <a:cs typeface="Nanum Gothic"/>
                <a:sym typeface="Nanum Gothic"/>
              </a:rPr>
              <a:t> 양상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0700" y="1568450"/>
            <a:ext cx="2501275" cy="140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12">
            <a:alphaModFix/>
          </a:blip>
          <a:srcRect b="16663" l="0" r="8609" t="14791"/>
          <a:stretch/>
        </p:blipFill>
        <p:spPr>
          <a:xfrm>
            <a:off x="1790700" y="3085651"/>
            <a:ext cx="2501275" cy="14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9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9550" y="-520700"/>
            <a:ext cx="9423399" cy="36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100" y="781050"/>
            <a:ext cx="7035801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>
            <a:off x="1949375" y="1759050"/>
            <a:ext cx="5238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ko" sz="5200" u="none" cap="none" strike="noStrike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무인매장</a:t>
            </a:r>
            <a:endParaRPr i="0" sz="5200" u="none" cap="none" strike="noStrike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ko" sz="5200" u="none" cap="none" strike="noStrike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고객 행동 </a:t>
            </a:r>
            <a:r>
              <a:rPr lang="ko" sz="5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탐지</a:t>
            </a:r>
            <a:endParaRPr i="0" sz="4600" u="none" cap="none" strike="noStrike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2403600" y="3337350"/>
            <a:ext cx="43857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2400">
                <a:solidFill>
                  <a:srgbClr val="EEF3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- </a:t>
            </a:r>
            <a:r>
              <a:rPr lang="ko" sz="2400">
                <a:solidFill>
                  <a:srgbClr val="EEF3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구매, 절도, 파손 -</a:t>
            </a:r>
            <a:endParaRPr i="0" sz="24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39999">
            <a:off x="5251450" y="2724150"/>
            <a:ext cx="177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585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233045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발표일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2908300" y="4565650"/>
            <a:ext cx="654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2024.0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r>
              <a:rPr b="1" i="0" lang="ko" sz="800" u="none" cap="none" strike="noStrike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08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1" name="Google Shape;25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3370" y="4552950"/>
            <a:ext cx="46355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4057970" y="4565650"/>
            <a:ext cx="514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4635838" y="4565650"/>
            <a:ext cx="3840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" sz="800">
                <a:solidFill>
                  <a:srgbClr val="4C76D0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1조: 강민지, 김예림, 김이영</a:t>
            </a:r>
            <a:endParaRPr b="1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0650" y="4914900"/>
            <a:ext cx="9378948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3075" y="748625"/>
            <a:ext cx="1661626" cy="16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90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/>
        </p:nvSpPr>
        <p:spPr>
          <a:xfrm>
            <a:off x="246380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b="0" i="0" lang="ko" sz="800" u="none" cap="none" strike="noStrike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데이터 소개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2578100" y="901700"/>
            <a:ext cx="39941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ko" sz="2300" u="none" cap="none" strike="noStrike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 소개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 rotWithShape="1">
          <a:blip r:embed="rId10">
            <a:alphaModFix amt="50000"/>
          </a:blip>
          <a:srcRect b="0" l="0" r="0" t="0"/>
          <a:stretch/>
        </p:blipFill>
        <p:spPr>
          <a:xfrm>
            <a:off x="1027100" y="2235073"/>
            <a:ext cx="2115493" cy="108410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1917700" y="98425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27102" y="3594100"/>
            <a:ext cx="21154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30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1"/>
          <p:cNvSpPr txBox="1"/>
          <p:nvPr/>
        </p:nvSpPr>
        <p:spPr>
          <a:xfrm>
            <a:off x="1279641" y="2401824"/>
            <a:ext cx="1610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" sz="1300" u="none" cap="none" strike="noStrike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구매행동 데이터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 txBox="1"/>
          <p:nvPr/>
        </p:nvSpPr>
        <p:spPr>
          <a:xfrm>
            <a:off x="1215759" y="2797939"/>
            <a:ext cx="1551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anum Gothic"/>
              <a:buChar char="●"/>
            </a:pPr>
            <a:r>
              <a:rPr b="1" i="0" lang="ko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 </a:t>
            </a:r>
            <a:endParaRPr b="1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79276" y="3594100"/>
            <a:ext cx="2115499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7282" y="3474617"/>
            <a:ext cx="2115493" cy="108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54700" y="2984500"/>
            <a:ext cx="22606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4965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1286487" y="3641368"/>
            <a:ext cx="1610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02. 이상행동 데이터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56300" y="1746250"/>
            <a:ext cx="2038350" cy="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 rotWithShape="1">
          <a:blip r:embed="rId13">
            <a:alphaModFix amt="44000"/>
          </a:blip>
          <a:srcRect b="0" l="0" r="0" t="0"/>
          <a:stretch/>
        </p:blipFill>
        <p:spPr>
          <a:xfrm>
            <a:off x="1028750" y="1590675"/>
            <a:ext cx="7092951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1581200" y="1736725"/>
            <a:ext cx="59880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실내 편의점 무인매장 고객 구매행동, 이상행동 데이터 활용</a:t>
            </a:r>
            <a:endParaRPr b="0" i="0" sz="1100" u="none" cap="none" strike="noStrike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출처 : </a:t>
            </a:r>
            <a:r>
              <a:rPr b="1" i="0" lang="ko" sz="1100" u="none" cap="none" strike="noStrike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AIHub</a:t>
            </a:r>
            <a:endParaRPr b="1" i="0" sz="1100" u="none" cap="none" strike="noStrike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8" name="Google Shape;288;p41"/>
          <p:cNvGrpSpPr/>
          <p:nvPr/>
        </p:nvGrpSpPr>
        <p:grpSpPr>
          <a:xfrm>
            <a:off x="3549641" y="2235114"/>
            <a:ext cx="3772140" cy="1802624"/>
            <a:chOff x="-755190" y="992425"/>
            <a:chExt cx="3686250" cy="1879300"/>
          </a:xfrm>
        </p:grpSpPr>
        <p:pic>
          <p:nvPicPr>
            <p:cNvPr id="289" name="Google Shape;289;p4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-755190" y="992425"/>
              <a:ext cx="3686250" cy="187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41"/>
            <p:cNvSpPr/>
            <p:nvPr/>
          </p:nvSpPr>
          <p:spPr>
            <a:xfrm>
              <a:off x="206658" y="2284659"/>
              <a:ext cx="1163100" cy="3510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1" name="Google Shape;291;p41"/>
          <p:cNvSpPr txBox="1"/>
          <p:nvPr/>
        </p:nvSpPr>
        <p:spPr>
          <a:xfrm>
            <a:off x="1255266" y="4037483"/>
            <a:ext cx="1551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파손 </a:t>
            </a:r>
            <a:endParaRPr b="1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절도</a:t>
            </a:r>
            <a:r>
              <a:rPr b="1" i="0" lang="ko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3421600" y="4131050"/>
            <a:ext cx="470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" sz="1100">
                <a:solidFill>
                  <a:srgbClr val="595959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무인매장</a:t>
            </a:r>
            <a:r>
              <a:rPr lang="ko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’에 해당하는 </a:t>
            </a:r>
            <a:r>
              <a:rPr lang="ko" sz="1100">
                <a:solidFill>
                  <a:srgbClr val="595959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SMA</a:t>
            </a:r>
            <a:r>
              <a:rPr lang="ko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(소형무인매장A), </a:t>
            </a:r>
            <a:r>
              <a:rPr lang="ko" sz="1100">
                <a:solidFill>
                  <a:srgbClr val="595959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SMB</a:t>
            </a:r>
            <a:r>
              <a:rPr lang="ko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(소형무인매장B) 만 추출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9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3244850" y="317500"/>
            <a:ext cx="1225550" cy="13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r>
              <a:rPr lang="ko" sz="800">
                <a:solidFill>
                  <a:srgbClr val="598EFF"/>
                </a:solidFill>
              </a:rPr>
              <a:t>데이터 전처리1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/>
        </p:nvSpPr>
        <p:spPr>
          <a:xfrm>
            <a:off x="2578100" y="901700"/>
            <a:ext cx="39941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영상 추출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/>
          <p:nvPr/>
        </p:nvSpPr>
        <p:spPr>
          <a:xfrm>
            <a:off x="1917700" y="98425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1568450" y="1054100"/>
            <a:ext cx="4445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4019550" y="2806700"/>
            <a:ext cx="11303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14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영상 추출 방법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1587475" y="2836475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다른 각도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촬영한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동일한 영상이 존재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(영상별로 3~4개)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중복된 영상들은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촬영 시간이 </a:t>
            </a: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분 단위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동일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1" name="Google Shape;321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44275" y="4254500"/>
            <a:ext cx="128229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 rotWithShape="1">
          <a:blip r:embed="rId15">
            <a:alphaModFix amt="44000"/>
          </a:blip>
          <a:srcRect b="0" l="0" r="0" t="0"/>
          <a:stretch/>
        </p:blipFill>
        <p:spPr>
          <a:xfrm>
            <a:off x="495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2"/>
          <p:cNvSpPr txBox="1"/>
          <p:nvPr/>
        </p:nvSpPr>
        <p:spPr>
          <a:xfrm>
            <a:off x="5391150" y="2533613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중복된 영상이 추출되는 것을 방지하기 위해 촬영 시간을 고려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sz="1100">
              <a:solidFill>
                <a:srgbClr val="2D2D2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2"/>
          <p:cNvGrpSpPr/>
          <p:nvPr/>
        </p:nvGrpSpPr>
        <p:grpSpPr>
          <a:xfrm>
            <a:off x="4956253" y="3098837"/>
            <a:ext cx="3047835" cy="1036668"/>
            <a:chOff x="4916566" y="3456099"/>
            <a:chExt cx="4705628" cy="1772384"/>
          </a:xfrm>
        </p:grpSpPr>
        <p:pic>
          <p:nvPicPr>
            <p:cNvPr id="328" name="Google Shape;328;p4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916566" y="3456099"/>
              <a:ext cx="4705628" cy="1772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42"/>
            <p:cNvSpPr/>
            <p:nvPr/>
          </p:nvSpPr>
          <p:spPr>
            <a:xfrm>
              <a:off x="6643214" y="3550473"/>
              <a:ext cx="987300" cy="15837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0" name="Google Shape;330;p42"/>
          <p:cNvSpPr txBox="1"/>
          <p:nvPr/>
        </p:nvSpPr>
        <p:spPr>
          <a:xfrm>
            <a:off x="5118761" y="4267474"/>
            <a:ext cx="271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같은 날짜와 시간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6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5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9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32448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r>
              <a:rPr lang="ko" sz="800">
                <a:solidFill>
                  <a:srgbClr val="598EFF"/>
                </a:solidFill>
              </a:rPr>
              <a:t>데이터 전처리1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클립</a:t>
            </a: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추출</a:t>
            </a:r>
            <a:endParaRPr i="0" sz="700" u="none" cap="none" strike="noStrike">
              <a:solidFill>
                <a:srgbClr val="00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60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2146300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54550" y="3600450"/>
            <a:ext cx="3365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3"/>
          <p:cNvSpPr txBox="1"/>
          <p:nvPr/>
        </p:nvSpPr>
        <p:spPr>
          <a:xfrm>
            <a:off x="4019550" y="2806700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3"/>
          <p:cNvPicPr preferRelativeResize="0"/>
          <p:nvPr/>
        </p:nvPicPr>
        <p:blipFill rotWithShape="1">
          <a:blip r:embed="rId11">
            <a:alphaModFix amt="44000"/>
          </a:blip>
          <a:srcRect b="0" l="0" r="0" t="0"/>
          <a:stretch/>
        </p:blipFill>
        <p:spPr>
          <a:xfrm>
            <a:off x="1143000" y="1625600"/>
            <a:ext cx="3048000" cy="1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클립</a:t>
            </a:r>
            <a:r>
              <a:rPr b="1" lang="ko" sz="1200">
                <a:solidFill>
                  <a:srgbClr val="3567D3"/>
                </a:solidFill>
                <a:latin typeface="Calibri"/>
                <a:ea typeface="Calibri"/>
                <a:cs typeface="Calibri"/>
                <a:sym typeface="Calibri"/>
              </a:rPr>
              <a:t> 추출 방법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1587475" y="2298325"/>
            <a:ext cx="21654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영상의 길이는 총 1분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구매, 절도, 파손이 명확하게 드러나는 부분만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20-30초 가량 추출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영상 길이가 모두 동일하지 않은 문제 발생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 rotWithShape="1">
          <a:blip r:embed="rId14">
            <a:alphaModFix amt="44000"/>
          </a:blip>
          <a:srcRect b="0" l="0" r="0" t="0"/>
          <a:stretch/>
        </p:blipFill>
        <p:spPr>
          <a:xfrm>
            <a:off x="4953000" y="1625600"/>
            <a:ext cx="3048000" cy="1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5391150" y="2609813"/>
            <a:ext cx="21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시 </a:t>
            </a:r>
            <a:r>
              <a:rPr lang="ko" sz="12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padding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통해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영상 길이를 모두 동일하게 편집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3"/>
          <p:cNvPicPr preferRelativeResize="0"/>
          <p:nvPr/>
        </p:nvPicPr>
        <p:blipFill rotWithShape="1">
          <a:blip r:embed="rId15">
            <a:alphaModFix/>
          </a:blip>
          <a:srcRect b="43168" l="0" r="0" t="0"/>
          <a:stretch/>
        </p:blipFill>
        <p:spPr>
          <a:xfrm>
            <a:off x="1142988" y="3302250"/>
            <a:ext cx="1483075" cy="11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 rotWithShape="1">
          <a:blip r:embed="rId16">
            <a:alphaModFix/>
          </a:blip>
          <a:srcRect b="45518" l="0" r="6191" t="0"/>
          <a:stretch/>
        </p:blipFill>
        <p:spPr>
          <a:xfrm>
            <a:off x="2674462" y="3302250"/>
            <a:ext cx="1516544" cy="11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4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lang="ko" sz="800">
                <a:solidFill>
                  <a:srgbClr val="598EFF"/>
                </a:solidFill>
                <a:latin typeface="Calibri"/>
                <a:ea typeface="Calibri"/>
                <a:cs typeface="Calibri"/>
                <a:sym typeface="Calibri"/>
              </a:rPr>
              <a:t>Mediapipe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/>
        </p:nvSpPr>
        <p:spPr>
          <a:xfrm>
            <a:off x="2578100" y="901700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ko" sz="2300">
                <a:solidFill>
                  <a:srgbClr val="3567D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Mediapipe 단독 사용</a:t>
            </a:r>
            <a:endParaRPr sz="2300">
              <a:solidFill>
                <a:srgbClr val="3567D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4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44"/>
          <p:cNvPicPr preferRelativeResize="0"/>
          <p:nvPr/>
        </p:nvPicPr>
        <p:blipFill rotWithShape="1">
          <a:blip r:embed="rId10">
            <a:alphaModFix amt="44000"/>
          </a:blip>
          <a:srcRect b="0" l="0" r="0" t="0"/>
          <a:stretch/>
        </p:blipFill>
        <p:spPr>
          <a:xfrm>
            <a:off x="114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3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/>
          <p:nvPr/>
        </p:nvSpPr>
        <p:spPr>
          <a:xfrm>
            <a:off x="163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문제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4"/>
          <p:cNvSpPr txBox="1"/>
          <p:nvPr/>
        </p:nvSpPr>
        <p:spPr>
          <a:xfrm>
            <a:off x="1409700" y="2351688"/>
            <a:ext cx="2165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1: 사람을 인식하는 속도가 지나치게 느림</a:t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6900" y="2546350"/>
            <a:ext cx="40005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36650" y="3930650"/>
            <a:ext cx="68707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 txBox="1"/>
          <p:nvPr/>
        </p:nvSpPr>
        <p:spPr>
          <a:xfrm>
            <a:off x="1549400" y="4076700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여전히 </a:t>
            </a: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해결되지 않음</a:t>
            </a:r>
            <a:endParaRPr b="0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3" name="Google Shape;393;p44"/>
          <p:cNvPicPr preferRelativeResize="0"/>
          <p:nvPr/>
        </p:nvPicPr>
        <p:blipFill rotWithShape="1">
          <a:blip r:embed="rId15">
            <a:alphaModFix amt="44000"/>
          </a:blip>
          <a:srcRect b="0" l="0" r="0" t="0"/>
          <a:stretch/>
        </p:blipFill>
        <p:spPr>
          <a:xfrm>
            <a:off x="4953000" y="1625600"/>
            <a:ext cx="3048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43500" y="1765300"/>
            <a:ext cx="267335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/>
          <p:nvPr/>
        </p:nvSpPr>
        <p:spPr>
          <a:xfrm>
            <a:off x="5448300" y="1854200"/>
            <a:ext cx="2051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3567D3"/>
                </a:solidFill>
                <a:latin typeface="Arial"/>
                <a:ea typeface="Arial"/>
                <a:cs typeface="Arial"/>
                <a:sym typeface="Arial"/>
              </a:rPr>
              <a:t>해결 방안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/>
        </p:nvSpPr>
        <p:spPr>
          <a:xfrm>
            <a:off x="1032250" y="306782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2: 인간이 아닌 키오스크가 인식되는 문제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44"/>
          <p:cNvSpPr txBox="1"/>
          <p:nvPr/>
        </p:nvSpPr>
        <p:spPr>
          <a:xfrm>
            <a:off x="4776650" y="2266775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시도 1: 신뢰도 조정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시도 2: 배경 차감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44"/>
          <p:cNvSpPr txBox="1"/>
          <p:nvPr/>
        </p:nvSpPr>
        <p:spPr>
          <a:xfrm>
            <a:off x="4823200" y="30417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시도 3: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Landmark의 상대적 위치를 인식</a:t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0ED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984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30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550" y="29210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15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85750"/>
            <a:ext cx="10985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6050" y="241300"/>
            <a:ext cx="1447800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4044950" y="317500"/>
            <a:ext cx="122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598EFF"/>
                </a:solidFill>
                <a:latin typeface="Arial"/>
                <a:ea typeface="Arial"/>
                <a:cs typeface="Arial"/>
                <a:sym typeface="Arial"/>
              </a:rPr>
              <a:t>05.</a:t>
            </a:r>
            <a:r>
              <a:rPr lang="ko" sz="800">
                <a:solidFill>
                  <a:srgbClr val="598EFF"/>
                </a:solidFill>
              </a:rPr>
              <a:t> yolov8 &amp; Mediapipe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50" y="508000"/>
            <a:ext cx="8343900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350" y="850900"/>
            <a:ext cx="634365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650" y="965200"/>
            <a:ext cx="2794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6845300" y="1111250"/>
            <a:ext cx="33655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5"/>
          <p:cNvSpPr txBox="1"/>
          <p:nvPr/>
        </p:nvSpPr>
        <p:spPr>
          <a:xfrm>
            <a:off x="2578100" y="1054100"/>
            <a:ext cx="42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4166CC"/>
                </a:solidFill>
                <a:latin typeface="Nanum Gothic"/>
                <a:ea typeface="Nanum Gothic"/>
                <a:cs typeface="Nanum Gothic"/>
                <a:sym typeface="Nanum Gothic"/>
              </a:rPr>
              <a:t>YOLO</a:t>
            </a:r>
            <a:r>
              <a:rPr b="1" lang="ko" sz="2300">
                <a:solidFill>
                  <a:srgbClr val="4166CC"/>
                </a:solidFill>
                <a:latin typeface="Nanum Gothic"/>
                <a:ea typeface="Nanum Gothic"/>
                <a:cs typeface="Nanum Gothic"/>
                <a:sym typeface="Nanum Gothic"/>
              </a:rPr>
              <a:t>v8 &amp; MediaPipe</a:t>
            </a:r>
            <a:r>
              <a:rPr b="1" lang="ko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2300">
              <a:solidFill>
                <a:srgbClr val="3567D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73200" y="914400"/>
            <a:ext cx="946150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/>
          <p:nvPr/>
        </p:nvSpPr>
        <p:spPr>
          <a:xfrm>
            <a:off x="1917700" y="984250"/>
            <a:ext cx="37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1568450" y="1054100"/>
            <a:ext cx="4446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000" y="2908300"/>
            <a:ext cx="3048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 rotWithShape="1">
          <a:blip r:embed="rId11">
            <a:alphaModFix amt="50000"/>
          </a:blip>
          <a:srcRect b="0" l="0" r="0" t="0"/>
          <a:stretch/>
        </p:blipFill>
        <p:spPr>
          <a:xfrm>
            <a:off x="1568450" y="1568450"/>
            <a:ext cx="6178550" cy="13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 txBox="1"/>
          <p:nvPr/>
        </p:nvSpPr>
        <p:spPr>
          <a:xfrm>
            <a:off x="2419350" y="1787613"/>
            <a:ext cx="4890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YOLOv8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사람을 찾음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MediaPipe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바운딩 박스 안에서 Landmark 지정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3" name="Google Shape;423;p45"/>
          <p:cNvPicPr preferRelativeResize="0"/>
          <p:nvPr/>
        </p:nvPicPr>
        <p:blipFill rotWithShape="1">
          <a:blip r:embed="rId12">
            <a:alphaModFix amt="44000"/>
          </a:blip>
          <a:srcRect b="0" l="0" r="0" t="0"/>
          <a:stretch/>
        </p:blipFill>
        <p:spPr>
          <a:xfrm>
            <a:off x="1092900" y="3136125"/>
            <a:ext cx="7023098" cy="11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/>
          <p:nvPr/>
        </p:nvSpPr>
        <p:spPr>
          <a:xfrm>
            <a:off x="1581800" y="3702100"/>
            <a:ext cx="6045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r>
              <a:rPr lang="ko" sz="1100">
                <a:solidFill>
                  <a:srgbClr val="3063C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100">
                <a:solidFill>
                  <a:srgbClr val="3063CF"/>
                </a:solidFill>
              </a:rPr>
              <a:t>YOLOv8</a:t>
            </a:r>
            <a:r>
              <a:rPr lang="ko" sz="1100">
                <a:solidFill>
                  <a:srgbClr val="4166CC"/>
                </a:solidFill>
              </a:rPr>
              <a:t>로 인간을 탐지한 후, </a:t>
            </a:r>
            <a:r>
              <a:rPr b="1" lang="ko" sz="1100">
                <a:solidFill>
                  <a:srgbClr val="3063CF"/>
                </a:solidFill>
              </a:rPr>
              <a:t>MediaPipe</a:t>
            </a:r>
            <a:r>
              <a:rPr lang="ko" sz="1100">
                <a:solidFill>
                  <a:srgbClr val="4166CC"/>
                </a:solidFill>
              </a:rPr>
              <a:t>로 </a:t>
            </a:r>
            <a:r>
              <a:rPr b="1" lang="ko" sz="1100">
                <a:solidFill>
                  <a:srgbClr val="3063CF"/>
                </a:solidFill>
              </a:rPr>
              <a:t>Landmark</a:t>
            </a:r>
            <a:r>
              <a:rPr lang="ko" sz="1100">
                <a:solidFill>
                  <a:srgbClr val="4166CC"/>
                </a:solidFill>
              </a:rPr>
              <a:t>로 지정</a:t>
            </a:r>
            <a:endParaRPr sz="1100">
              <a:solidFill>
                <a:srgbClr val="4166CC"/>
              </a:solidFill>
            </a:endParaRPr>
          </a:p>
          <a:p>
            <a:pPr indent="0" lvl="0" marL="0" rtl="0" algn="ctr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3063C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